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72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5" r:id="rId3"/>
    <p:sldId id="287" r:id="rId4"/>
    <p:sldId id="294" r:id="rId5"/>
    <p:sldId id="288" r:id="rId6"/>
    <p:sldId id="295" r:id="rId7"/>
    <p:sldId id="285" r:id="rId8"/>
    <p:sldId id="286" r:id="rId9"/>
    <p:sldId id="281" r:id="rId10"/>
    <p:sldId id="282" r:id="rId11"/>
    <p:sldId id="292" r:id="rId12"/>
    <p:sldId id="293" r:id="rId13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eia Van Hee" initials="FVH" lastIdx="2" clrIdx="0"/>
  <p:cmAuthor id="1" name="KLECHA Emilie" initials="KE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9"/>
    <a:srgbClr val="E5F4D4"/>
    <a:srgbClr val="FFEFBD"/>
    <a:srgbClr val="F4C000"/>
    <a:srgbClr val="FECD1A"/>
    <a:srgbClr val="505A64"/>
    <a:srgbClr val="939393"/>
    <a:srgbClr val="1F497D"/>
    <a:srgbClr val="FFDE10"/>
    <a:srgbClr val="F6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98" autoAdjust="0"/>
  </p:normalViewPr>
  <p:slideViewPr>
    <p:cSldViewPr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B4386-742F-451B-B5E2-CA4D8AB70B12}" type="datetimeFigureOut">
              <a:rPr lang="fr-BE" smtClean="0"/>
              <a:t>17/02/2017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B80CD-CD8D-4181-BBE6-25001BA69BA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689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5D60C-DADA-49B3-9E0F-C2A2F612CEAB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1A65D-3BFC-4DA5-B9B0-3D02D44C2C0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35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5400" kern="1200" cap="all" spc="-100" baseline="0" dirty="0">
                <a:ln w="0" cmpd="sng">
                  <a:noFill/>
                </a:ln>
                <a:solidFill>
                  <a:srgbClr val="939393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372072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3600" kern="1200" dirty="0">
                <a:solidFill>
                  <a:srgbClr val="0062A9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9A7DA-5EF6-4B57-BF75-4274FD535745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006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vanhee\Freia Van Hee\Documents\FLAG-ERA\WP7\logo's\horiz-pos-jpg-high-all\logo-ce-horizontal-en-quadri-h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6191726"/>
            <a:ext cx="2029724" cy="53254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2915816" y="6479758"/>
            <a:ext cx="12955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kern="1200" dirty="0" smtClean="0">
                <a:solidFill>
                  <a:srgbClr val="939393"/>
                </a:solidFill>
                <a:latin typeface="+mn-lt"/>
                <a:ea typeface="+mn-ea"/>
                <a:cs typeface="+mn-cs"/>
              </a:rPr>
              <a:t>Supported by the </a:t>
            </a:r>
            <a:endParaRPr lang="fr-FR" sz="1100" kern="1200" dirty="0">
              <a:solidFill>
                <a:srgbClr val="93939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215926"/>
            <a:ext cx="1043608" cy="2607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62A9"/>
                </a:solidFill>
              </a:defRPr>
            </a:lvl1pPr>
          </a:lstStyle>
          <a:p>
            <a:fld id="{5FBD1A31-DE13-48C3-8284-52927822B7F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26A7-F2B3-432B-B182-4CE39E018574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EC8A-F38B-4181-B4C3-EBBF9E328EE1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4000" kern="1200" dirty="0">
                <a:solidFill>
                  <a:srgbClr val="0062A9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6A38-6286-4623-A653-B9C3BF8DACE0}" type="datetime1">
              <a:rPr lang="en-GB" smtClean="0"/>
              <a:pPr/>
              <a:t>17/02/2017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5400" kern="1200" cap="all" spc="-100" baseline="0" dirty="0">
                <a:ln w="0" cmpd="sng">
                  <a:noFill/>
                </a:ln>
                <a:solidFill>
                  <a:srgbClr val="939393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fr-FR" sz="3600" kern="1200" dirty="0" smtClean="0">
                <a:solidFill>
                  <a:srgbClr val="0062A9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E802-3228-4C21-9B56-CCB081997562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7E8D-6C16-4BED-A4F9-C72B77535C45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F07A-C931-47ED-99AA-927E9BDE8BF4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0555-E52D-42EE-BC77-142A3F7751C0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3DEF-B914-47AC-99FF-F2855BF07EEC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51DC-B3A0-4347-92F5-EF6F60AF3A9A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CFA-126C-4F23-B8D4-76DB4F441D12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87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5618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10904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1E78917-F56C-488C-A3E9-F569904649A4}" type="datetime1">
              <a:rPr lang="en-GB" smtClean="0"/>
              <a:pPr/>
              <a:t>17/02/2017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18288"/>
            <a:ext cx="592412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FLAG-ERA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100392" y="215926"/>
            <a:ext cx="1043608" cy="260746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215926"/>
            <a:ext cx="1043608" cy="2607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62A9"/>
                </a:solidFill>
              </a:defRPr>
            </a:lvl1pPr>
          </a:lstStyle>
          <a:p>
            <a:fld id="{5FBD1A31-DE13-48C3-8284-52927822B7F3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" y="6237312"/>
            <a:ext cx="1905000" cy="6191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hf hdr="0"/>
  <p:txStyles>
    <p:titleStyle>
      <a:lvl1pPr marL="0" indent="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None/>
        <a:defRPr lang="en-US" sz="4000" kern="1200" spc="-100" baseline="0" dirty="0">
          <a:solidFill>
            <a:srgbClr val="0062A9"/>
          </a:solidFill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agera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206680" cy="1927225"/>
          </a:xfrm>
        </p:spPr>
        <p:txBody>
          <a:bodyPr/>
          <a:lstStyle/>
          <a:p>
            <a:pPr algn="ctr"/>
            <a:r>
              <a:rPr lang="en-GB" sz="3600" cap="none" dirty="0" smtClean="0">
                <a:solidFill>
                  <a:srgbClr val="505A64"/>
                </a:solidFill>
              </a:rPr>
              <a:t/>
            </a:r>
            <a:br>
              <a:rPr lang="en-GB" sz="3600" cap="none" dirty="0" smtClean="0">
                <a:solidFill>
                  <a:srgbClr val="505A64"/>
                </a:solidFill>
              </a:rPr>
            </a:br>
            <a:r>
              <a:rPr lang="en-GB" sz="3600" b="1" cap="none" dirty="0" smtClean="0">
                <a:solidFill>
                  <a:srgbClr val="505A64"/>
                </a:solidFill>
              </a:rPr>
              <a:t>Joint Transnational Call (JTC) 2017</a:t>
            </a:r>
            <a:endParaRPr lang="en-GB" sz="3600" b="1" cap="none" dirty="0">
              <a:solidFill>
                <a:srgbClr val="505A64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 transnational research proposals in synergy with the two FET Flagships:</a:t>
            </a:r>
          </a:p>
          <a:p>
            <a:pPr algn="ctr"/>
            <a:r>
              <a:rPr lang="en-GB" sz="3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Graphene Flagship</a:t>
            </a:r>
          </a:p>
          <a:p>
            <a:pPr algn="ctr"/>
            <a:r>
              <a:rPr lang="en-GB" sz="3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Human Brain Project</a:t>
            </a:r>
            <a:endParaRPr lang="en-GB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913780"/>
            <a:ext cx="4445000" cy="143510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509120"/>
            <a:ext cx="614933" cy="607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920" y="5116861"/>
            <a:ext cx="6397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0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steps after submission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Clr>
                <a:srgbClr val="0062A9"/>
              </a:buClr>
            </a:pPr>
            <a:r>
              <a:rPr lang="en-GB" dirty="0" smtClean="0"/>
              <a:t>Pre-proposals are assessed by a independent international Scientific Evaluation Panel (SEP). Top </a:t>
            </a:r>
            <a:r>
              <a:rPr lang="en-GB" dirty="0"/>
              <a:t>ranked </a:t>
            </a:r>
            <a:r>
              <a:rPr lang="en-GB" dirty="0" smtClean="0"/>
              <a:t>proposals are </a:t>
            </a:r>
            <a:r>
              <a:rPr lang="en-GB" dirty="0"/>
              <a:t>selected for full proposal </a:t>
            </a:r>
            <a:r>
              <a:rPr lang="en-GB" dirty="0" smtClean="0"/>
              <a:t>submission (cumulated amount of requested funding is max 3 times available budget).</a:t>
            </a:r>
            <a:endParaRPr lang="en-GB" dirty="0"/>
          </a:p>
          <a:p>
            <a:pPr>
              <a:buClr>
                <a:srgbClr val="0062A9"/>
              </a:buClr>
            </a:pPr>
            <a:r>
              <a:rPr lang="en-GB" dirty="0"/>
              <a:t>Full </a:t>
            </a:r>
            <a:r>
              <a:rPr lang="en-GB" dirty="0" smtClean="0"/>
              <a:t>proposals are evaluated </a:t>
            </a:r>
            <a:r>
              <a:rPr lang="en-GB" dirty="0"/>
              <a:t>by the SEP with the help of external </a:t>
            </a:r>
            <a:r>
              <a:rPr lang="en-GB" dirty="0" smtClean="0"/>
              <a:t>reviewers. A ranking list of projects recommended for funding is established on the basis of this second assessment and of the available funding.</a:t>
            </a:r>
            <a:endParaRPr lang="en-GB" dirty="0"/>
          </a:p>
          <a:p>
            <a:pPr>
              <a:buClr>
                <a:srgbClr val="0062A9"/>
              </a:buClr>
            </a:pPr>
            <a:r>
              <a:rPr lang="en-GB" dirty="0" smtClean="0"/>
              <a:t>All </a:t>
            </a:r>
            <a:r>
              <a:rPr lang="en-GB" dirty="0"/>
              <a:t>partners in these projects who are not </a:t>
            </a:r>
            <a:r>
              <a:rPr lang="en-GB" dirty="0" smtClean="0"/>
              <a:t>already </a:t>
            </a:r>
            <a:r>
              <a:rPr lang="en-GB" dirty="0"/>
              <a:t>Flagship Core Project members </a:t>
            </a:r>
            <a:r>
              <a:rPr lang="en-GB" dirty="0" smtClean="0"/>
              <a:t>are expected to join </a:t>
            </a:r>
            <a:r>
              <a:rPr lang="en-GB" dirty="0"/>
              <a:t>the Flagships as associated members</a:t>
            </a:r>
          </a:p>
          <a:p>
            <a:pPr algn="just">
              <a:buClr>
                <a:srgbClr val="0062A9"/>
              </a:buClr>
            </a:pPr>
            <a:r>
              <a:rPr lang="en-US" dirty="0" smtClean="0"/>
              <a:t>Timeline</a:t>
            </a:r>
          </a:p>
          <a:p>
            <a:pPr lvl="1" algn="just">
              <a:buClr>
                <a:srgbClr val="0062A9"/>
              </a:buClr>
            </a:pPr>
            <a:r>
              <a:rPr lang="en-US" dirty="0" smtClean="0"/>
              <a:t>End May 2017: Notification of accepted short proposals</a:t>
            </a:r>
          </a:p>
          <a:p>
            <a:pPr lvl="1" algn="just">
              <a:buClr>
                <a:srgbClr val="0062A9"/>
              </a:buClr>
            </a:pPr>
            <a:r>
              <a:rPr lang="en-US" dirty="0" smtClean="0"/>
              <a:t>July 2017: Full proposal submission deadline</a:t>
            </a:r>
          </a:p>
          <a:p>
            <a:pPr lvl="1" algn="just">
              <a:buClr>
                <a:srgbClr val="0062A9"/>
              </a:buClr>
            </a:pPr>
            <a:r>
              <a:rPr lang="en-US" dirty="0" smtClean="0"/>
              <a:t>October 2017: Notification of accepted full proposals</a:t>
            </a:r>
          </a:p>
          <a:p>
            <a:pPr lvl="1" algn="just">
              <a:buClr>
                <a:srgbClr val="0062A9"/>
              </a:buClr>
            </a:pPr>
            <a:r>
              <a:rPr lang="en-US" dirty="0" smtClean="0"/>
              <a:t>December 2017 – March 2018: Project start (up to 3 years)</a:t>
            </a:r>
          </a:p>
          <a:p>
            <a:pPr lvl="1" algn="just">
              <a:buClr>
                <a:srgbClr val="0062A9"/>
              </a:buClr>
            </a:pPr>
            <a:r>
              <a:rPr lang="en-US" dirty="0" smtClean="0"/>
              <a:t>2018-2020: Yearly project follow-up seminars</a:t>
            </a:r>
            <a:endParaRPr lang="en-GB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FLAG-ERA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8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with national calls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JTC 2017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FLAG-ERA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9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79033"/>
              </p:ext>
            </p:extLst>
          </p:nvPr>
        </p:nvGraphicFramePr>
        <p:xfrm>
          <a:off x="457200" y="1636256"/>
          <a:ext cx="836327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141"/>
                <a:gridCol w="418913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JTC 2017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National and regional calls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Topic</a:t>
                      </a:r>
                      <a:r>
                        <a:rPr lang="en-GB" sz="2000" baseline="0" noProof="0" dirty="0" smtClean="0"/>
                        <a:t> definition is based on Flagship inputs</a:t>
                      </a:r>
                      <a:endParaRPr lang="en-GB" sz="2000" noProof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noProof="0" dirty="0" smtClean="0"/>
                        <a:t>Topics are defined independently of the Flagships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Strong synergy with the Flagship is favoured (synergy</a:t>
                      </a:r>
                      <a:r>
                        <a:rPr lang="en-GB" sz="2000" baseline="0" noProof="0" dirty="0" smtClean="0"/>
                        <a:t> is an evaluation criterion)</a:t>
                      </a:r>
                      <a:endParaRPr lang="en-GB" sz="2000" noProof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noProof="0" dirty="0" smtClean="0"/>
                        <a:t>Synergy with the Flagship can be a plus for the evaluation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Funding</a:t>
                      </a:r>
                      <a:r>
                        <a:rPr lang="en-GB" sz="2000" baseline="0" noProof="0" dirty="0" smtClean="0"/>
                        <a:t> requested in 2+ countries</a:t>
                      </a:r>
                      <a:endParaRPr lang="en-GB" sz="2000" noProof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Funding requested in 1 country</a:t>
                      </a:r>
                      <a:endParaRPr lang="en-GB" sz="2000" noProof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Only some countries participate</a:t>
                      </a:r>
                      <a:endParaRPr lang="en-GB" sz="2000" noProof="0" dirty="0"/>
                    </a:p>
                  </a:txBody>
                  <a:tcPr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aseline="0" noProof="0" dirty="0" smtClean="0"/>
                        <a:t>All countries have calls</a:t>
                      </a:r>
                    </a:p>
                  </a:txBody>
                  <a:tcPr>
                    <a:solidFill>
                      <a:srgbClr val="E5F4D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Smaller budgets</a:t>
                      </a:r>
                      <a:endParaRPr lang="en-GB" sz="2000" noProof="0" dirty="0"/>
                    </a:p>
                  </a:txBody>
                  <a:tcPr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aseline="0" noProof="0" dirty="0" smtClean="0"/>
                        <a:t>Larger budgets overall</a:t>
                      </a:r>
                    </a:p>
                  </a:txBody>
                  <a:tcPr>
                    <a:solidFill>
                      <a:srgbClr val="E5F4D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Compete only with proposals fitting the JTC constraints</a:t>
                      </a:r>
                      <a:endParaRPr lang="en-GB" sz="2000" noProof="0" dirty="0"/>
                    </a:p>
                  </a:txBody>
                  <a:tcPr>
                    <a:solidFill>
                      <a:srgbClr val="E5F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aseline="0" noProof="0" dirty="0" smtClean="0"/>
                        <a:t>Compete with all proposals in the domain</a:t>
                      </a:r>
                    </a:p>
                  </a:txBody>
                  <a:tcPr>
                    <a:solidFill>
                      <a:srgbClr val="FFEFB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2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31236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en-GB" sz="600" dirty="0" smtClean="0"/>
          </a:p>
          <a:p>
            <a:pPr marL="0" indent="0" algn="ctr">
              <a:buNone/>
            </a:pPr>
            <a:r>
              <a:rPr lang="en-GB" sz="2000" dirty="0" smtClean="0"/>
              <a:t>Call Announcement, submission form, electronic submission site:</a:t>
            </a:r>
          </a:p>
          <a:p>
            <a:pPr marL="0" indent="0" algn="ctr">
              <a:buNone/>
            </a:pPr>
            <a:r>
              <a:rPr lang="en-GB" b="1" spc="-100" dirty="0" smtClean="0">
                <a:solidFill>
                  <a:srgbClr val="0062A9"/>
                </a:solidFill>
                <a:cs typeface="Courier New" pitchFamily="49" charset="0"/>
                <a:hlinkClick r:id="rId2"/>
              </a:rPr>
              <a:t>http://www.flagera.eu</a:t>
            </a:r>
            <a:endParaRPr lang="en-GB" b="1" spc="-100" dirty="0" smtClean="0">
              <a:solidFill>
                <a:srgbClr val="0062A9"/>
              </a:solidFill>
              <a:cs typeface="Courier New" pitchFamily="49" charset="0"/>
            </a:endParaRPr>
          </a:p>
          <a:p>
            <a:pPr marL="0" indent="0" algn="ctr">
              <a:buNone/>
            </a:pPr>
            <a:endParaRPr lang="en-GB" sz="1800" dirty="0" smtClean="0"/>
          </a:p>
          <a:p>
            <a:pPr marL="0" indent="0" algn="ctr">
              <a:buNone/>
            </a:pPr>
            <a:r>
              <a:rPr lang="en-GB" sz="2000" dirty="0" smtClean="0"/>
              <a:t>National and regional contact points: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0062A9"/>
                </a:solidFill>
              </a:rPr>
              <a:t>Call </a:t>
            </a:r>
            <a:r>
              <a:rPr lang="en-GB" dirty="0">
                <a:solidFill>
                  <a:srgbClr val="0062A9"/>
                </a:solidFill>
              </a:rPr>
              <a:t>Announcement </a:t>
            </a:r>
            <a:r>
              <a:rPr lang="en-GB" dirty="0" smtClean="0">
                <a:solidFill>
                  <a:srgbClr val="0062A9"/>
                </a:solidFill>
              </a:rPr>
              <a:t>(Annex II)</a:t>
            </a:r>
          </a:p>
          <a:p>
            <a:pPr marL="0" indent="0" algn="ctr">
              <a:buNone/>
            </a:pPr>
            <a:endParaRPr lang="en-GB" sz="900" dirty="0"/>
          </a:p>
          <a:p>
            <a:pPr marL="0" indent="0" algn="ctr">
              <a:buNone/>
            </a:pPr>
            <a:r>
              <a:rPr lang="en-GB" sz="2000" dirty="0" smtClean="0"/>
              <a:t>Joint Call Secretariat:</a:t>
            </a:r>
          </a:p>
          <a:p>
            <a:pPr marL="0" indent="0" algn="ctr">
              <a:buNone/>
            </a:pPr>
            <a:r>
              <a:rPr lang="en-GB" b="1" spc="-100" dirty="0" smtClean="0">
                <a:solidFill>
                  <a:srgbClr val="0062A9"/>
                </a:solidFill>
                <a:cs typeface="Courier New" pitchFamily="49" charset="0"/>
              </a:rPr>
              <a:t>fabien.guillot@agencerecherche.fr</a:t>
            </a:r>
            <a:endParaRPr lang="en-GB" b="1" spc="-100" dirty="0">
              <a:solidFill>
                <a:srgbClr val="0062A9"/>
              </a:solidFill>
              <a:cs typeface="Courier New" pitchFamily="49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JTC 2017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FLAG-ERA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0" y="4725144"/>
            <a:ext cx="4561656" cy="180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GB" sz="5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GB" sz="1900" dirty="0" smtClean="0"/>
              <a:t>Graphene Flagship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900" dirty="0" smtClean="0"/>
              <a:t>Point of Contact: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2200" b="1" spc="-100" dirty="0" smtClean="0">
                <a:solidFill>
                  <a:srgbClr val="0062A9"/>
                </a:solidFill>
                <a:cs typeface="Courier New" pitchFamily="49" charset="0"/>
              </a:rPr>
              <a:t>graphene-eu@esf.org</a:t>
            </a:r>
            <a:endParaRPr lang="en-GB" sz="2200" b="1" spc="-100" dirty="0">
              <a:solidFill>
                <a:srgbClr val="0062A9"/>
              </a:solidFill>
              <a:cs typeface="Courier New" pitchFamily="49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283968" y="4725144"/>
            <a:ext cx="4860032" cy="180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GB" sz="5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GB" sz="1900" dirty="0" smtClean="0"/>
              <a:t>Human Brain Project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900" dirty="0" smtClean="0"/>
              <a:t>Point of Contact: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2200" b="1" spc="-100" dirty="0" smtClean="0">
                <a:solidFill>
                  <a:srgbClr val="0062A9"/>
                </a:solidFill>
                <a:cs typeface="Courier New" pitchFamily="49" charset="0"/>
              </a:rPr>
              <a:t>relations@humanbrainproject.eu</a:t>
            </a:r>
            <a:endParaRPr lang="en-GB" sz="2200" b="1" spc="-100" dirty="0">
              <a:solidFill>
                <a:srgbClr val="0062A9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9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FLAG-ERA?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4925144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0062A9"/>
              </a:buClr>
            </a:pPr>
            <a:r>
              <a:rPr lang="en-GB" sz="2800" dirty="0"/>
              <a:t>FLAG-ERA is the FET Flagship supporting ERA-NET</a:t>
            </a:r>
          </a:p>
          <a:p>
            <a:pPr lvl="1" algn="just">
              <a:buClr>
                <a:srgbClr val="0062A9"/>
              </a:buClr>
            </a:pPr>
            <a:r>
              <a:rPr lang="en-GB" sz="2400" dirty="0">
                <a:solidFill>
                  <a:srgbClr val="0062A9"/>
                </a:solidFill>
              </a:rPr>
              <a:t>A network </a:t>
            </a:r>
            <a:r>
              <a:rPr lang="en-GB" sz="2400" dirty="0"/>
              <a:t>of National and Regional Funding Organisations (NRFOs) in Europe and beyond</a:t>
            </a:r>
          </a:p>
          <a:p>
            <a:pPr lvl="1" algn="just">
              <a:buClr>
                <a:srgbClr val="0062A9"/>
              </a:buClr>
            </a:pPr>
            <a:r>
              <a:rPr lang="en-GB" sz="2400" dirty="0">
                <a:solidFill>
                  <a:srgbClr val="0062A9"/>
                </a:solidFill>
              </a:rPr>
              <a:t>A coordination and support action </a:t>
            </a:r>
            <a:r>
              <a:rPr lang="en-GB" sz="2400" dirty="0"/>
              <a:t>supported by the European Commission (EC)</a:t>
            </a:r>
          </a:p>
          <a:p>
            <a:pPr algn="just">
              <a:buClr>
                <a:srgbClr val="0062A9"/>
              </a:buClr>
            </a:pPr>
            <a:r>
              <a:rPr lang="en-GB" sz="2800" dirty="0"/>
              <a:t>Main goals</a:t>
            </a:r>
          </a:p>
          <a:p>
            <a:pPr lvl="1" algn="just">
              <a:buClr>
                <a:srgbClr val="0062A9"/>
              </a:buClr>
            </a:pPr>
            <a:r>
              <a:rPr lang="en-GB" sz="2400" dirty="0"/>
              <a:t>Set up, together with the two Flagship Core Projects and the EC, the </a:t>
            </a:r>
            <a:r>
              <a:rPr lang="en-GB" sz="2400" dirty="0">
                <a:solidFill>
                  <a:srgbClr val="0062A9"/>
                </a:solidFill>
              </a:rPr>
              <a:t>mechanisms</a:t>
            </a:r>
            <a:r>
              <a:rPr lang="en-GB" sz="2400" dirty="0"/>
              <a:t> for using the existing national, regional and transnational calls in the framework of the Flagships</a:t>
            </a:r>
          </a:p>
          <a:p>
            <a:pPr lvl="1" algn="just">
              <a:buClr>
                <a:srgbClr val="0062A9"/>
              </a:buClr>
            </a:pPr>
            <a:r>
              <a:rPr lang="en-GB" sz="2400" dirty="0"/>
              <a:t>Launch </a:t>
            </a:r>
            <a:r>
              <a:rPr lang="en-GB" sz="2400" dirty="0">
                <a:solidFill>
                  <a:srgbClr val="0062A9"/>
                </a:solidFill>
              </a:rPr>
              <a:t>dedicated calls</a:t>
            </a:r>
            <a:r>
              <a:rPr lang="en-GB" sz="2400" dirty="0"/>
              <a:t> such as the </a:t>
            </a:r>
            <a:r>
              <a:rPr lang="en-GB" sz="2400" b="1" dirty="0"/>
              <a:t>FLAG-ERA JTC </a:t>
            </a:r>
            <a:r>
              <a:rPr lang="en-GB" sz="2400" b="1" dirty="0" smtClean="0"/>
              <a:t>2017</a:t>
            </a:r>
            <a:endParaRPr lang="en-GB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FLAG-ERA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FLAG-ERA JTC </a:t>
            </a:r>
            <a:r>
              <a:rPr lang="en-GB" dirty="0" smtClean="0"/>
              <a:t>2017 </a:t>
            </a:r>
            <a:r>
              <a:rPr lang="en-GB" dirty="0"/>
              <a:t>overview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JTC 2017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FLAG-ERA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8" name="Picture 2" descr="L:\0020-Sces_information_communication\05-International\02 - FLAG-ERA\Communication\Maps\Map_Europe_FLAG-ERA_JTC2017_without_icela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946" y="1484785"/>
            <a:ext cx="3691550" cy="371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251520" y="1556792"/>
            <a:ext cx="677909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0050">
              <a:lnSpc>
                <a:spcPct val="114000"/>
              </a:lnSpc>
              <a:spcBef>
                <a:spcPts val="600"/>
              </a:spcBef>
              <a:buClr>
                <a:srgbClr val="0062A9"/>
              </a:buClr>
              <a:defRPr/>
            </a:pPr>
            <a:r>
              <a:rPr lang="en-GB" sz="2200" i="0" kern="0" noProof="0" dirty="0" smtClean="0">
                <a:solidFill>
                  <a:schemeClr val="tx1"/>
                </a:solidFill>
              </a:rPr>
              <a:t>Joint call for transnational research proposals in synergy with the two FET Flagships</a:t>
            </a:r>
          </a:p>
          <a:p>
            <a:pPr marL="800100" lvl="1">
              <a:lnSpc>
                <a:spcPct val="114000"/>
              </a:lnSpc>
              <a:spcBef>
                <a:spcPts val="600"/>
              </a:spcBef>
              <a:buClr>
                <a:srgbClr val="0062A9"/>
              </a:buClr>
              <a:defRPr/>
            </a:pPr>
            <a:r>
              <a:rPr lang="en-GB" sz="1800" b="0" kern="0" dirty="0" smtClean="0">
                <a:solidFill>
                  <a:schemeClr val="tx1"/>
                </a:solidFill>
              </a:rPr>
              <a:t>Graphene Flagship</a:t>
            </a:r>
          </a:p>
          <a:p>
            <a:pPr marL="800100" lvl="1">
              <a:lnSpc>
                <a:spcPct val="114000"/>
              </a:lnSpc>
              <a:spcBef>
                <a:spcPts val="600"/>
              </a:spcBef>
              <a:buClr>
                <a:srgbClr val="0062A9"/>
              </a:buClr>
              <a:defRPr/>
            </a:pPr>
            <a:r>
              <a:rPr lang="en-GB" sz="1800" b="0" i="0" kern="0" noProof="0" dirty="0" smtClean="0">
                <a:solidFill>
                  <a:schemeClr val="tx1"/>
                </a:solidFill>
              </a:rPr>
              <a:t>Human Brain Project</a:t>
            </a:r>
            <a:endParaRPr lang="en-GB" sz="2000" b="0" i="0" kern="0" noProof="0" dirty="0" smtClean="0">
              <a:solidFill>
                <a:schemeClr val="tx1"/>
              </a:solidFill>
            </a:endParaRPr>
          </a:p>
          <a:p>
            <a:pPr marL="400050">
              <a:lnSpc>
                <a:spcPct val="150000"/>
              </a:lnSpc>
              <a:spcBef>
                <a:spcPts val="1800"/>
              </a:spcBef>
              <a:buClr>
                <a:srgbClr val="0062A9"/>
              </a:buClr>
              <a:defRPr/>
            </a:pPr>
            <a:r>
              <a:rPr lang="en-GB" sz="2200" i="0" kern="0" noProof="0" dirty="0" smtClean="0">
                <a:solidFill>
                  <a:schemeClr val="tx1"/>
                </a:solidFill>
              </a:rPr>
              <a:t>Indicative budget: </a:t>
            </a:r>
            <a:r>
              <a:rPr lang="en-GB" sz="2200" i="0" kern="0" dirty="0" smtClean="0">
                <a:solidFill>
                  <a:schemeClr val="tx1"/>
                </a:solidFill>
              </a:rPr>
              <a:t>16 M€</a:t>
            </a:r>
            <a:endParaRPr lang="en-GB" sz="2000" i="0" kern="0" dirty="0" smtClean="0">
              <a:solidFill>
                <a:schemeClr val="tx1"/>
              </a:solidFill>
            </a:endParaRPr>
          </a:p>
          <a:p>
            <a:pPr marL="400050">
              <a:lnSpc>
                <a:spcPct val="150000"/>
              </a:lnSpc>
              <a:spcBef>
                <a:spcPts val="1800"/>
              </a:spcBef>
              <a:buClr>
                <a:srgbClr val="0062A9"/>
              </a:buClr>
              <a:defRPr/>
            </a:pPr>
            <a:r>
              <a:rPr lang="en-GB" sz="2200" b="1" i="0" kern="0" dirty="0" smtClean="0">
                <a:solidFill>
                  <a:schemeClr val="tx1"/>
                </a:solidFill>
              </a:rPr>
              <a:t>Deadline: March 14</a:t>
            </a:r>
            <a:r>
              <a:rPr lang="en-GB" sz="2200" b="1" i="0" kern="0" baseline="30000" dirty="0" smtClean="0">
                <a:solidFill>
                  <a:schemeClr val="tx1"/>
                </a:solidFill>
              </a:rPr>
              <a:t>th</a:t>
            </a:r>
            <a:r>
              <a:rPr lang="en-GB" sz="2200" b="1" i="0" kern="0" dirty="0" smtClean="0">
                <a:solidFill>
                  <a:schemeClr val="tx1"/>
                </a:solidFill>
              </a:rPr>
              <a:t>, 2017</a:t>
            </a:r>
            <a:endParaRPr lang="en-GB" sz="2000" b="1" i="0" kern="0" dirty="0" smtClean="0">
              <a:solidFill>
                <a:schemeClr val="tx1"/>
              </a:solidFill>
            </a:endParaRPr>
          </a:p>
          <a:p>
            <a:pPr marL="400050">
              <a:lnSpc>
                <a:spcPct val="114000"/>
              </a:lnSpc>
              <a:spcBef>
                <a:spcPts val="1800"/>
              </a:spcBef>
              <a:buClr>
                <a:srgbClr val="0062A9"/>
              </a:buClr>
              <a:defRPr/>
            </a:pPr>
            <a:r>
              <a:rPr lang="en-GB" sz="2200" i="0" kern="0" dirty="0" smtClean="0">
                <a:solidFill>
                  <a:schemeClr val="tx1"/>
                </a:solidFill>
              </a:rPr>
              <a:t>Participating countries</a:t>
            </a:r>
          </a:p>
          <a:p>
            <a:pPr marL="800100" lvl="1">
              <a:lnSpc>
                <a:spcPct val="114000"/>
              </a:lnSpc>
              <a:spcBef>
                <a:spcPts val="600"/>
              </a:spcBef>
              <a:buClr>
                <a:srgbClr val="0062A9"/>
              </a:buClr>
              <a:defRPr/>
            </a:pPr>
            <a:r>
              <a:rPr lang="en-GB" sz="1800" b="0" kern="0" dirty="0" smtClean="0">
                <a:solidFill>
                  <a:schemeClr val="tx1"/>
                </a:solidFill>
              </a:rPr>
              <a:t>Graphene Flagship:</a:t>
            </a:r>
          </a:p>
          <a:p>
            <a:pPr marL="800100" lvl="1">
              <a:lnSpc>
                <a:spcPct val="114000"/>
              </a:lnSpc>
              <a:spcBef>
                <a:spcPts val="600"/>
              </a:spcBef>
              <a:buClr>
                <a:srgbClr val="0062A9"/>
              </a:buClr>
              <a:defRPr/>
            </a:pPr>
            <a:r>
              <a:rPr lang="en-GB" sz="1800" b="0" kern="0" dirty="0" smtClean="0">
                <a:solidFill>
                  <a:schemeClr val="tx1"/>
                </a:solidFill>
              </a:rPr>
              <a:t>Human Brain Project: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144969"/>
              </p:ext>
            </p:extLst>
          </p:nvPr>
        </p:nvGraphicFramePr>
        <p:xfrm>
          <a:off x="3707904" y="5301208"/>
          <a:ext cx="5324400" cy="6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  <a:gridCol w="3132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BE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BG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DE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9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ES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FR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GR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9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HU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IT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LT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LV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NL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9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PL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9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RO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SE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SI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SK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TR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BE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BG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ES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FR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HU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IT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LT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LV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RO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SE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SI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SK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TR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2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54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928992" cy="687288"/>
          </a:xfrm>
        </p:spPr>
        <p:txBody>
          <a:bodyPr/>
          <a:lstStyle/>
          <a:p>
            <a:r>
              <a:rPr lang="en-GB" dirty="0" smtClean="0"/>
              <a:t>An ERA-NET call tuned for the Flagships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6184"/>
            <a:ext cx="8291264" cy="4876800"/>
          </a:xfrm>
        </p:spPr>
        <p:txBody>
          <a:bodyPr>
            <a:normAutofit/>
          </a:bodyPr>
          <a:lstStyle/>
          <a:p>
            <a:pPr>
              <a:buClr>
                <a:srgbClr val="0062A9"/>
              </a:buClr>
            </a:pPr>
            <a:r>
              <a:rPr lang="en-GB" dirty="0" smtClean="0"/>
              <a:t>Balance between the goal of selecting projects in synergy with the Flagships and the need for independence</a:t>
            </a:r>
          </a:p>
          <a:p>
            <a:pPr lvl="1">
              <a:buClr>
                <a:srgbClr val="0062A9"/>
              </a:buClr>
            </a:pPr>
            <a:r>
              <a:rPr lang="en-GB" dirty="0" smtClean="0"/>
              <a:t>Scientific call text based on the Flagship inputs</a:t>
            </a:r>
          </a:p>
          <a:p>
            <a:pPr lvl="1">
              <a:buClr>
                <a:srgbClr val="0062A9"/>
              </a:buClr>
            </a:pPr>
            <a:r>
              <a:rPr lang="en-GB" dirty="0" smtClean="0"/>
              <a:t>Information about foreseen synergies embedded in the submission</a:t>
            </a:r>
          </a:p>
          <a:p>
            <a:pPr lvl="1">
              <a:buClr>
                <a:srgbClr val="0062A9"/>
              </a:buClr>
            </a:pPr>
            <a:r>
              <a:rPr lang="en-GB" dirty="0" smtClean="0"/>
              <a:t>Independent Scientific Evaluation Panel, informed about the Flagships</a:t>
            </a:r>
          </a:p>
          <a:p>
            <a:pPr lvl="1">
              <a:buClr>
                <a:srgbClr val="0062A9"/>
              </a:buClr>
            </a:pPr>
            <a:r>
              <a:rPr lang="en-GB" dirty="0" smtClean="0"/>
              <a:t>Formal association process after publication of results</a:t>
            </a:r>
          </a:p>
          <a:p>
            <a:pPr>
              <a:buClr>
                <a:srgbClr val="0062A9"/>
              </a:buClr>
            </a:pPr>
            <a:r>
              <a:rPr lang="en-GB" dirty="0" smtClean="0"/>
              <a:t>A transnational collaboration context provided by the </a:t>
            </a:r>
            <a:r>
              <a:rPr lang="en-GB" dirty="0" smtClean="0"/>
              <a:t>Flagship</a:t>
            </a:r>
            <a:endParaRPr lang="en-GB" dirty="0"/>
          </a:p>
          <a:p>
            <a:pPr marL="457200" lvl="2">
              <a:buClr>
                <a:srgbClr val="0062A9"/>
              </a:buClr>
            </a:pPr>
            <a:r>
              <a:rPr lang="en-GB" sz="2200" dirty="0"/>
              <a:t>3-country rule adapted to offer the possibility to request funding in only two countries while partnering with a Flagship Core Project member from a third </a:t>
            </a:r>
            <a:r>
              <a:rPr lang="en-GB" sz="2200" dirty="0" smtClean="0"/>
              <a:t>one</a:t>
            </a:r>
            <a:endParaRPr lang="en-GB" sz="2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JTC 2017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FLAG-ERA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02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type of proposals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JTC 2017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FLAG-ERA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95536" y="1700808"/>
            <a:ext cx="8435280" cy="45713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62A9"/>
              </a:buClr>
            </a:pPr>
            <a:r>
              <a:rPr lang="en-GB" dirty="0" err="1" smtClean="0"/>
              <a:t>Transational</a:t>
            </a:r>
            <a:endParaRPr lang="en-GB" dirty="0" smtClean="0"/>
          </a:p>
          <a:p>
            <a:pPr lvl="1" algn="just">
              <a:buClr>
                <a:srgbClr val="0062A9"/>
              </a:buClr>
            </a:pPr>
            <a:r>
              <a:rPr lang="en-GB" dirty="0" smtClean="0"/>
              <a:t>at least 3 partners requesting funding from 3 different participating countries, </a:t>
            </a:r>
            <a:r>
              <a:rPr lang="en-GB" u="sng" dirty="0" smtClean="0"/>
              <a:t>or</a:t>
            </a:r>
          </a:p>
          <a:p>
            <a:pPr lvl="1" algn="just">
              <a:buClr>
                <a:srgbClr val="0062A9"/>
              </a:buClr>
            </a:pPr>
            <a:r>
              <a:rPr lang="en-GB" dirty="0" smtClean="0"/>
              <a:t>at least 2 partners requesting funding from 2 different participating countries + 1 Core Project partner from a different country and securing its own funding</a:t>
            </a:r>
          </a:p>
          <a:p>
            <a:pPr algn="just">
              <a:buClr>
                <a:srgbClr val="0062A9"/>
              </a:buClr>
            </a:pPr>
            <a:r>
              <a:rPr lang="en-GB" dirty="0" smtClean="0"/>
              <a:t>With clear synergy with the Flagship</a:t>
            </a:r>
          </a:p>
          <a:p>
            <a:pPr lvl="1" algn="just">
              <a:buClr>
                <a:srgbClr val="0062A9"/>
              </a:buClr>
            </a:pPr>
            <a:r>
              <a:rPr lang="en-GB" dirty="0" smtClean="0"/>
              <a:t>Submission </a:t>
            </a:r>
            <a:r>
              <a:rPr lang="en-GB" dirty="0"/>
              <a:t>must include a description of the foreseen Flagship partnership (using the Flagship partnership proposal form</a:t>
            </a:r>
            <a:r>
              <a:rPr lang="en-GB" dirty="0" smtClean="0"/>
              <a:t>)</a:t>
            </a:r>
            <a:endParaRPr lang="en-GB" dirty="0"/>
          </a:p>
          <a:p>
            <a:pPr lvl="1" algn="just">
              <a:buClr>
                <a:srgbClr val="0062A9"/>
              </a:buClr>
            </a:pPr>
            <a:r>
              <a:rPr lang="en-GB" dirty="0"/>
              <a:t>“Level of potential synergies with the Flagship” is an evaluation </a:t>
            </a:r>
            <a:r>
              <a:rPr lang="en-GB" dirty="0" smtClean="0"/>
              <a:t>criterion</a:t>
            </a:r>
            <a:endParaRPr lang="en-GB" dirty="0"/>
          </a:p>
          <a:p>
            <a:pPr algn="just">
              <a:buClr>
                <a:srgbClr val="0062A9"/>
              </a:buClr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394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eligibility </a:t>
            </a:r>
            <a:r>
              <a:rPr lang="en-GB" dirty="0" err="1" smtClean="0"/>
              <a:t>contraints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JTC 2017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FLAG-ERA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95536" y="1700808"/>
            <a:ext cx="8435280" cy="45713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62A9"/>
              </a:buClr>
            </a:pPr>
            <a:r>
              <a:rPr lang="en-GB" dirty="0"/>
              <a:t>The consortium coordinator must be funded through the call</a:t>
            </a:r>
          </a:p>
          <a:p>
            <a:pPr algn="just">
              <a:buClr>
                <a:srgbClr val="0062A9"/>
              </a:buClr>
            </a:pPr>
            <a:r>
              <a:rPr lang="en-GB" dirty="0"/>
              <a:t>The consortium must be balanced</a:t>
            </a:r>
          </a:p>
          <a:p>
            <a:pPr lvl="1" algn="just">
              <a:buClr>
                <a:srgbClr val="0062A9"/>
              </a:buClr>
            </a:pPr>
            <a:r>
              <a:rPr lang="en-GB" dirty="0"/>
              <a:t>Requested funding in a given country should not exceed 60% of the total requested funding (75% if funding is requested in 2 countries</a:t>
            </a:r>
            <a:r>
              <a:rPr lang="en-GB" dirty="0" smtClean="0"/>
              <a:t>)</a:t>
            </a:r>
          </a:p>
          <a:p>
            <a:pPr algn="just">
              <a:buClr>
                <a:srgbClr val="0062A9"/>
              </a:buClr>
            </a:pPr>
            <a:r>
              <a:rPr lang="en-GB" dirty="0" smtClean="0"/>
              <a:t>Project duration up to 3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8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Research Areas - Graphene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Basic Research</a:t>
            </a:r>
            <a:endParaRPr lang="en-CA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3931920" cy="3951288"/>
          </a:xfrm>
        </p:spPr>
        <p:txBody>
          <a:bodyPr>
            <a:noAutofit/>
          </a:bodyPr>
          <a:lstStyle/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Synthesis and characterization of Layered Materials (LMs) beyond graphene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Large scale production of </a:t>
            </a:r>
            <a:r>
              <a:rPr lang="en-CA" sz="1300" dirty="0" err="1" smtClean="0"/>
              <a:t>heterostructures</a:t>
            </a:r>
            <a:r>
              <a:rPr lang="en-CA" sz="1300" dirty="0" smtClean="0"/>
              <a:t> based on LMs 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Vertical and lateral epitaxy of Graphene and Related Materials (GRMs) for optoelectronics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Functional ceramics incorporating GRMs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Inks for printing stable, GRM-based, semiconducting thin films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Modelling charge and heat transport in GRM-based composites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Ecotoxicology of GRMs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err="1" smtClean="0"/>
              <a:t>Nanofluidics</a:t>
            </a:r>
            <a:r>
              <a:rPr lang="en-CA" sz="1300" dirty="0" smtClean="0"/>
              <a:t> using GRMs</a:t>
            </a:r>
          </a:p>
          <a:p>
            <a:pPr marL="273050" lvl="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Novel device concepts based on GRMs for quantum communication</a:t>
            </a:r>
          </a:p>
          <a:p>
            <a:pPr marL="273050" indent="-27305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Beyond CMOS switches and new computing paradigms based on GRMs</a:t>
            </a:r>
            <a:endParaRPr lang="en-CA" sz="1300" b="1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4065592" cy="639762"/>
          </a:xfrm>
        </p:spPr>
        <p:txBody>
          <a:bodyPr>
            <a:normAutofit fontScale="92500"/>
          </a:bodyPr>
          <a:lstStyle/>
          <a:p>
            <a:r>
              <a:rPr lang="en-CA" b="1" dirty="0" smtClean="0"/>
              <a:t>Applied Research and Innovation</a:t>
            </a:r>
            <a:endParaRPr lang="en-CA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54880" y="2276872"/>
            <a:ext cx="3931920" cy="3951288"/>
          </a:xfrm>
        </p:spPr>
        <p:txBody>
          <a:bodyPr>
            <a:normAutofit/>
          </a:bodyPr>
          <a:lstStyle/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In-situ and ex-situ quality control of GRMs</a:t>
            </a:r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Controlling doping in high quality large-area graphene</a:t>
            </a:r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GRMs for smart textiles</a:t>
            </a:r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Functional coatings using GRMs</a:t>
            </a:r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GRMs for corrosion prevention and as lubricants</a:t>
            </a:r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GRMs for thermal management and </a:t>
            </a:r>
            <a:r>
              <a:rPr lang="en-CA" sz="1300" dirty="0" err="1" smtClean="0"/>
              <a:t>thermoelectrics</a:t>
            </a:r>
            <a:endParaRPr lang="en-CA" sz="1300" dirty="0" smtClean="0"/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err="1" smtClean="0"/>
              <a:t>Biorecognition</a:t>
            </a:r>
            <a:r>
              <a:rPr lang="en-CA" sz="1300" dirty="0" smtClean="0"/>
              <a:t> of specific disease markers using GRMs</a:t>
            </a:r>
          </a:p>
          <a:p>
            <a:pPr marL="457200" lvl="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Highly selective gas sensors based on GRMs</a:t>
            </a:r>
          </a:p>
          <a:p>
            <a:pPr marL="457200" indent="-457200" algn="just">
              <a:buClr>
                <a:srgbClr val="0062A9"/>
              </a:buClr>
              <a:buFont typeface="+mj-lt"/>
              <a:buAutoNum type="arabicPeriod"/>
            </a:pPr>
            <a:r>
              <a:rPr lang="en-CA" sz="1300" dirty="0" smtClean="0"/>
              <a:t>GRM-based </a:t>
            </a:r>
            <a:r>
              <a:rPr lang="en-CA" sz="1300" dirty="0" err="1" smtClean="0"/>
              <a:t>bioelectronic</a:t>
            </a:r>
            <a:r>
              <a:rPr lang="en-CA" sz="1300" dirty="0" smtClean="0"/>
              <a:t> technologies</a:t>
            </a:r>
            <a:endParaRPr lang="en-CA" sz="1300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F07A-C931-47ED-99AA-927E9BDE8BF4}" type="datetime1">
              <a:rPr lang="en-CA" smtClean="0"/>
              <a:pPr/>
              <a:t>17/02/2017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FLAG-ERA</a:t>
            </a:r>
            <a:endParaRPr lang="en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87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Research Areas </a:t>
            </a:r>
            <a:r>
              <a:rPr lang="en-CA" dirty="0" smtClean="0"/>
              <a:t>– HBP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6A38-6286-4623-A653-B9C3BF8DACE0}" type="datetime1">
              <a:rPr lang="en-GB" smtClean="0"/>
              <a:pPr/>
              <a:t>17/02/2017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FLAG-ERA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457200" y="1493094"/>
            <a:ext cx="8219256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b="1" dirty="0">
                <a:solidFill>
                  <a:schemeClr val="tx2"/>
                </a:solidFill>
              </a:rPr>
              <a:t>Basic </a:t>
            </a:r>
            <a:r>
              <a:rPr lang="en-CA" b="1" dirty="0" smtClean="0">
                <a:solidFill>
                  <a:schemeClr val="tx2"/>
                </a:solidFill>
              </a:rPr>
              <a:t>and Applied Research</a:t>
            </a:r>
            <a:endParaRPr lang="en-CA" b="1" dirty="0">
              <a:solidFill>
                <a:schemeClr val="tx2"/>
              </a:solidFill>
            </a:endParaRP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>
          <a:xfrm>
            <a:off x="457200" y="2060848"/>
            <a:ext cx="8219256" cy="3951288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Human brain intracranial data and their relationship to other aspects of brain organisation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Comparing morphology and physiology of cortical cell types in human and non-human primates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Comparative aspects of brain function and connectivity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Cross-species multi-scale data constraints for </a:t>
            </a:r>
            <a:r>
              <a:rPr lang="en-GB" sz="1400" dirty="0" err="1"/>
              <a:t>visuo</a:t>
            </a:r>
            <a:r>
              <a:rPr lang="en-GB" sz="1400" dirty="0"/>
              <a:t>-motor integration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The neural bases of spatial navigation and episodic memory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Models of auditory processing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Dynamics and representation in multi-level systems of human cognitive functions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Modelling dendrites within active networks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Testing predictive coding and attractor network models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Biological deep learning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Disease modelling and simulation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Innovative modelling for allosteric drug discovery</a:t>
            </a:r>
            <a:endParaRPr lang="fr-BE" sz="1400" dirty="0"/>
          </a:p>
          <a:p>
            <a:pPr marL="342900" lvl="0" indent="-342900">
              <a:buClr>
                <a:srgbClr val="0062A9"/>
              </a:buClr>
              <a:buFont typeface="+mj-lt"/>
              <a:buAutoNum type="arabicPeriod"/>
            </a:pPr>
            <a:r>
              <a:rPr lang="en-GB" sz="1400" dirty="0"/>
              <a:t>Integration of simulation tools, neuromorphic computing and robotics with brain and behavioural studies for developing next-generation brain-computer interfaces</a:t>
            </a:r>
            <a:endParaRPr lang="fr-BE" sz="1400" dirty="0"/>
          </a:p>
          <a:p>
            <a:pPr marL="342900" indent="-342900">
              <a:buClr>
                <a:srgbClr val="0062A9"/>
              </a:buClr>
              <a:buFont typeface="+mj-lt"/>
              <a:buAutoNum type="arabicPeriod"/>
            </a:pPr>
            <a:r>
              <a:rPr lang="de-DE" sz="1400" dirty="0"/>
              <a:t>Text </a:t>
            </a:r>
            <a:r>
              <a:rPr lang="de-DE" sz="1400" dirty="0" err="1"/>
              <a:t>mining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cellular</a:t>
            </a:r>
            <a:r>
              <a:rPr lang="de-DE" sz="1400" dirty="0"/>
              <a:t>, </a:t>
            </a:r>
            <a:r>
              <a:rPr lang="de-DE" sz="1400" dirty="0" err="1"/>
              <a:t>synaptic</a:t>
            </a:r>
            <a:r>
              <a:rPr lang="de-DE" sz="1400" dirty="0"/>
              <a:t>, </a:t>
            </a:r>
            <a:r>
              <a:rPr lang="de-DE" sz="1400" dirty="0" err="1"/>
              <a:t>connectomic</a:t>
            </a:r>
            <a:r>
              <a:rPr lang="de-DE" sz="1400" dirty="0"/>
              <a:t>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functional</a:t>
            </a:r>
            <a:r>
              <a:rPr lang="de-DE" sz="1400" dirty="0"/>
              <a:t> </a:t>
            </a:r>
            <a:r>
              <a:rPr lang="de-DE" sz="1400" dirty="0" err="1"/>
              <a:t>properties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brain</a:t>
            </a:r>
            <a:endParaRPr lang="fr-BE" sz="1400" dirty="0"/>
          </a:p>
        </p:txBody>
      </p:sp>
    </p:spTree>
    <p:extLst>
      <p:ext uri="{BB962C8B-B14F-4D97-AF65-F5344CB8AC3E}">
        <p14:creationId xmlns:p14="http://schemas.microsoft.com/office/powerpoint/2010/main" val="14385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Indicative Budgets (k€)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FLAG-ERA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1A31-DE13-48C3-8284-52927822B7F3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36742"/>
              </p:ext>
            </p:extLst>
          </p:nvPr>
        </p:nvGraphicFramePr>
        <p:xfrm>
          <a:off x="467542" y="1412776"/>
          <a:ext cx="8280922" cy="4785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183"/>
                <a:gridCol w="934971"/>
                <a:gridCol w="936104"/>
                <a:gridCol w="1776311"/>
                <a:gridCol w="1400625"/>
                <a:gridCol w="1399864"/>
                <a:gridCol w="1399864"/>
              </a:tblGrid>
              <a:tr h="21111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effectLst/>
                        </a:rPr>
                        <a:t>Graphene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effectLst/>
                        </a:rPr>
                        <a:t>HBP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b="1" dirty="0" err="1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Anticipated</a:t>
                      </a:r>
                      <a:r>
                        <a:rPr lang="fr-BE" sz="1100" b="1" baseline="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 nb</a:t>
                      </a:r>
                      <a:r>
                        <a:rPr lang="fr-BE" sz="1100" b="1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fr-BE" sz="1100" b="1" dirty="0" err="1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fundable</a:t>
                      </a:r>
                      <a:r>
                        <a:rPr lang="fr-BE" sz="1100" b="1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BE" sz="1100" b="1" dirty="0" err="1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research</a:t>
                      </a:r>
                      <a:r>
                        <a:rPr lang="fr-BE" sz="1100" b="1" baseline="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 groups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2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effectLst/>
                        </a:rPr>
                        <a:t>Country 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effectLst/>
                        </a:rPr>
                        <a:t>Funding organisation</a:t>
                      </a:r>
                      <a:endParaRPr lang="fr-BE" sz="1100" b="1" dirty="0">
                        <a:solidFill>
                          <a:schemeClr val="bg1"/>
                        </a:solidFill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effectLst/>
                        </a:rPr>
                        <a:t>Basic research</a:t>
                      </a:r>
                      <a:endParaRPr lang="fr-BE" sz="1100" b="1" dirty="0">
                        <a:solidFill>
                          <a:schemeClr val="bg1"/>
                        </a:solidFill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effectLst/>
                        </a:rPr>
                        <a:t>Applied research and innovation</a:t>
                      </a:r>
                      <a:endParaRPr lang="fr-BE" sz="1100" b="1" dirty="0">
                        <a:solidFill>
                          <a:schemeClr val="bg1"/>
                        </a:solidFill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effectLst/>
                        </a:rPr>
                        <a:t>Basic and applied research</a:t>
                      </a:r>
                      <a:endParaRPr lang="fr-BE" sz="1100" b="1" dirty="0">
                        <a:solidFill>
                          <a:schemeClr val="bg1"/>
                        </a:solidFill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b="1" dirty="0">
                        <a:solidFill>
                          <a:schemeClr val="bg1"/>
                        </a:solidFill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2111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BE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Belgium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FNRS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200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-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2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FWO</a:t>
                      </a:r>
                      <a:endParaRPr lang="fr-BE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  <a:endParaRPr lang="fr-BE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  <a:endParaRPr lang="fr-BE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2-4</a:t>
                      </a:r>
                      <a:endParaRPr lang="fr-BE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BG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Bulgaria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BNSF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175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-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175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2-3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DE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Germany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DFG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2000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10-12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ES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Spain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MINECO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560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560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6-9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FR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France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ANR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1250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1250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8-10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GR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Greece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GSRT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7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HU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Hungary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NKFIH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4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IT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Italy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MIUR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2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LT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Lithuania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LMT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2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LV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Latvia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VIAA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2-3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NL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Netherlands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FOM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1000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3-4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PL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Poland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NCBR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2-3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RO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Romania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UEFISCDI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250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6-8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SE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Sweden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VR &amp; VINNOVA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4-8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SI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Slovenia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MIZS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210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420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3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SK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Slovakia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SAS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240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240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4-5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TR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Turkey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TUBITAK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1000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BE" sz="1100" dirty="0" smtClean="0">
                          <a:effectLst/>
                          <a:latin typeface="Gill Sans MT"/>
                          <a:ea typeface="Calibri"/>
                          <a:cs typeface="Times New Roman"/>
                        </a:rPr>
                        <a:t>5-6</a:t>
                      </a:r>
                      <a:endParaRPr lang="fr-BE" sz="1100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 smtClean="0">
                          <a:effectLst/>
                        </a:rPr>
                        <a:t>Total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 smtClean="0">
                          <a:effectLst/>
                        </a:rPr>
                        <a:t>10235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b="1" dirty="0" smtClean="0">
                          <a:effectLst/>
                        </a:rPr>
                        <a:t>5745</a:t>
                      </a: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BE" sz="1100" b="1" dirty="0">
                        <a:effectLst/>
                        <a:latin typeface="Gill Sans M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7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FLAG-ER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EEECE1"/>
      </a:accent2>
      <a:accent3>
        <a:srgbClr val="1F497D"/>
      </a:accent3>
      <a:accent4>
        <a:srgbClr val="EEECE1"/>
      </a:accent4>
      <a:accent5>
        <a:srgbClr val="B8CCE4"/>
      </a:accent5>
      <a:accent6>
        <a:srgbClr val="1F497D"/>
      </a:accent6>
      <a:hlink>
        <a:srgbClr val="1F497D"/>
      </a:hlink>
      <a:folHlink>
        <a:srgbClr val="4F81BD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9229</TotalTime>
  <Words>1126</Words>
  <Application>Microsoft Office PowerPoint</Application>
  <PresentationFormat>Affichage à l'écran (4:3)</PresentationFormat>
  <Paragraphs>312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Clarté</vt:lpstr>
      <vt:lpstr> Joint Transnational Call (JTC) 2017</vt:lpstr>
      <vt:lpstr>What is FLAG-ERA?</vt:lpstr>
      <vt:lpstr>FLAG-ERA JTC 2017 overview</vt:lpstr>
      <vt:lpstr>An ERA-NET call tuned for the Flagships</vt:lpstr>
      <vt:lpstr>Expected type of proposals</vt:lpstr>
      <vt:lpstr>Other eligibility contraints</vt:lpstr>
      <vt:lpstr>Research Areas - Graphene</vt:lpstr>
      <vt:lpstr>Research Areas – HBP</vt:lpstr>
      <vt:lpstr>Indicative Budgets (k€)</vt:lpstr>
      <vt:lpstr>Main steps after submission</vt:lpstr>
      <vt:lpstr>Comparison with national calls</vt:lpstr>
      <vt:lpstr>Further information</vt:lpstr>
    </vt:vector>
  </TitlesOfParts>
  <Company>ANR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FLAG-ERA</dc:title>
  <dc:creator>DESPINOY Sophie</dc:creator>
  <cp:lastModifiedBy>Manager</cp:lastModifiedBy>
  <cp:revision>204</cp:revision>
  <cp:lastPrinted>2016-12-22T08:53:55Z</cp:lastPrinted>
  <dcterms:created xsi:type="dcterms:W3CDTF">2013-10-28T12:46:23Z</dcterms:created>
  <dcterms:modified xsi:type="dcterms:W3CDTF">2017-02-17T15:53:27Z</dcterms:modified>
</cp:coreProperties>
</file>